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1" r:id="rId4"/>
    <p:sldId id="263" r:id="rId5"/>
    <p:sldId id="260" r:id="rId6"/>
    <p:sldId id="258" r:id="rId7"/>
    <p:sldId id="259" r:id="rId8"/>
    <p:sldId id="264" r:id="rId9"/>
    <p:sldId id="265" r:id="rId10"/>
    <p:sldId id="271" r:id="rId11"/>
    <p:sldId id="270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9F7C82-2EDD-41D0-9FB7-55368A55012B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D410C24-4C1A-4B7A-B8AA-97330D2E1463}">
      <dgm:prSet phldrT="[Text]"/>
      <dgm:spPr/>
      <dgm:t>
        <a:bodyPr/>
        <a:lstStyle/>
        <a:p>
          <a:r>
            <a:rPr lang="en-GB" dirty="0" smtClean="0"/>
            <a:t>Policyholder</a:t>
          </a:r>
          <a:endParaRPr lang="en-GB" dirty="0"/>
        </a:p>
      </dgm:t>
    </dgm:pt>
    <dgm:pt modelId="{A370E881-B429-4361-A422-F306B4BFDD6F}" type="parTrans" cxnId="{944514A6-15C3-4A05-856D-8253AC5C66F4}">
      <dgm:prSet/>
      <dgm:spPr/>
      <dgm:t>
        <a:bodyPr/>
        <a:lstStyle/>
        <a:p>
          <a:endParaRPr lang="en-GB"/>
        </a:p>
      </dgm:t>
    </dgm:pt>
    <dgm:pt modelId="{13CC5546-837A-45E0-8436-1311AA285861}" type="sibTrans" cxnId="{944514A6-15C3-4A05-856D-8253AC5C66F4}">
      <dgm:prSet/>
      <dgm:spPr/>
      <dgm:t>
        <a:bodyPr/>
        <a:lstStyle/>
        <a:p>
          <a:endParaRPr lang="en-GB"/>
        </a:p>
      </dgm:t>
    </dgm:pt>
    <dgm:pt modelId="{DF4E40E3-B944-462E-8650-807D5A4E983F}">
      <dgm:prSet phldrT="[Text]"/>
      <dgm:spPr/>
      <dgm:t>
        <a:bodyPr/>
        <a:lstStyle/>
        <a:p>
          <a:r>
            <a:rPr lang="en-GB" dirty="0" smtClean="0"/>
            <a:t>Group</a:t>
          </a:r>
          <a:endParaRPr lang="en-GB" dirty="0"/>
        </a:p>
      </dgm:t>
    </dgm:pt>
    <dgm:pt modelId="{E3AC9A78-43B3-4542-9A2F-6ECD5ECB82DC}" type="parTrans" cxnId="{F317DF29-ED27-48DC-8D9A-78355875874F}">
      <dgm:prSet/>
      <dgm:spPr/>
      <dgm:t>
        <a:bodyPr/>
        <a:lstStyle/>
        <a:p>
          <a:endParaRPr lang="en-GB"/>
        </a:p>
      </dgm:t>
    </dgm:pt>
    <dgm:pt modelId="{3FA08381-1444-4B8E-98B7-39DF8788FE64}" type="sibTrans" cxnId="{F317DF29-ED27-48DC-8D9A-78355875874F}">
      <dgm:prSet/>
      <dgm:spPr/>
      <dgm:t>
        <a:bodyPr/>
        <a:lstStyle/>
        <a:p>
          <a:endParaRPr lang="en-GB"/>
        </a:p>
      </dgm:t>
    </dgm:pt>
    <dgm:pt modelId="{F716CD4B-B253-433C-95B0-E387873289A1}">
      <dgm:prSet phldrT="[Text]"/>
      <dgm:spPr/>
      <dgm:t>
        <a:bodyPr/>
        <a:lstStyle/>
        <a:p>
          <a:r>
            <a:rPr lang="en-GB" dirty="0" smtClean="0"/>
            <a:t>MFI</a:t>
          </a:r>
          <a:endParaRPr lang="en-GB" dirty="0"/>
        </a:p>
      </dgm:t>
    </dgm:pt>
    <dgm:pt modelId="{FAD4A738-3848-4E53-9176-757C2C60B20B}" type="parTrans" cxnId="{808EAAE9-F184-4E6C-AE5B-0F63CAF1EF76}">
      <dgm:prSet/>
      <dgm:spPr/>
      <dgm:t>
        <a:bodyPr/>
        <a:lstStyle/>
        <a:p>
          <a:endParaRPr lang="en-GB"/>
        </a:p>
      </dgm:t>
    </dgm:pt>
    <dgm:pt modelId="{38D1B68B-7F08-45FF-ADBB-5603329CB967}" type="sibTrans" cxnId="{808EAAE9-F184-4E6C-AE5B-0F63CAF1EF76}">
      <dgm:prSet/>
      <dgm:spPr/>
      <dgm:t>
        <a:bodyPr/>
        <a:lstStyle/>
        <a:p>
          <a:endParaRPr lang="en-GB"/>
        </a:p>
      </dgm:t>
    </dgm:pt>
    <dgm:pt modelId="{4C7321C8-D052-40A9-8662-ADEBBC8B9252}">
      <dgm:prSet phldrT="[Text]"/>
      <dgm:spPr/>
      <dgm:t>
        <a:bodyPr/>
        <a:lstStyle/>
        <a:p>
          <a:r>
            <a:rPr lang="en-GB" dirty="0" smtClean="0"/>
            <a:t>Insurer</a:t>
          </a:r>
          <a:endParaRPr lang="en-GB" dirty="0"/>
        </a:p>
      </dgm:t>
    </dgm:pt>
    <dgm:pt modelId="{F477C561-E879-4D01-959D-39398309D069}" type="parTrans" cxnId="{E6CDDAE7-F919-46E8-8E93-53443AFFF864}">
      <dgm:prSet/>
      <dgm:spPr/>
      <dgm:t>
        <a:bodyPr/>
        <a:lstStyle/>
        <a:p>
          <a:endParaRPr lang="en-GB"/>
        </a:p>
      </dgm:t>
    </dgm:pt>
    <dgm:pt modelId="{A605D766-3FEF-4C01-9D03-52119991B576}" type="sibTrans" cxnId="{E6CDDAE7-F919-46E8-8E93-53443AFFF864}">
      <dgm:prSet/>
      <dgm:spPr/>
      <dgm:t>
        <a:bodyPr/>
        <a:lstStyle/>
        <a:p>
          <a:endParaRPr lang="en-GB"/>
        </a:p>
      </dgm:t>
    </dgm:pt>
    <dgm:pt modelId="{382FF24A-50C1-4710-BA5C-52AEA2116E6F}">
      <dgm:prSet phldrT="[Text]"/>
      <dgm:spPr/>
      <dgm:t>
        <a:bodyPr/>
        <a:lstStyle/>
        <a:p>
          <a:r>
            <a:rPr lang="en-GB" dirty="0" smtClean="0"/>
            <a:t>Reinsurer</a:t>
          </a:r>
          <a:endParaRPr lang="en-GB" dirty="0"/>
        </a:p>
      </dgm:t>
    </dgm:pt>
    <dgm:pt modelId="{85A0E774-A085-4BC4-91D4-2F23E9D6E617}" type="parTrans" cxnId="{ACA3ABDA-1978-4A59-84EA-E45C99650BF6}">
      <dgm:prSet/>
      <dgm:spPr/>
      <dgm:t>
        <a:bodyPr/>
        <a:lstStyle/>
        <a:p>
          <a:endParaRPr lang="en-GB"/>
        </a:p>
      </dgm:t>
    </dgm:pt>
    <dgm:pt modelId="{6BCB459F-7AB6-4656-AA28-535077DF4184}" type="sibTrans" cxnId="{ACA3ABDA-1978-4A59-84EA-E45C99650BF6}">
      <dgm:prSet/>
      <dgm:spPr/>
      <dgm:t>
        <a:bodyPr/>
        <a:lstStyle/>
        <a:p>
          <a:endParaRPr lang="en-GB"/>
        </a:p>
      </dgm:t>
    </dgm:pt>
    <dgm:pt modelId="{F82651D7-7AE5-4599-896F-9AC8AB47CC03}">
      <dgm:prSet/>
      <dgm:spPr/>
      <dgm:t>
        <a:bodyPr/>
        <a:lstStyle/>
        <a:p>
          <a:r>
            <a:rPr lang="en-GB" dirty="0" smtClean="0"/>
            <a:t>CAT Bonds</a:t>
          </a:r>
          <a:endParaRPr lang="en-GB" dirty="0"/>
        </a:p>
      </dgm:t>
    </dgm:pt>
    <dgm:pt modelId="{21F55E37-CB4E-4624-ACAA-C3200BCB65FB}" type="parTrans" cxnId="{C40A200D-EF84-4FDA-AFC4-4BDDECFD2E60}">
      <dgm:prSet/>
      <dgm:spPr/>
      <dgm:t>
        <a:bodyPr/>
        <a:lstStyle/>
        <a:p>
          <a:endParaRPr lang="en-GB"/>
        </a:p>
      </dgm:t>
    </dgm:pt>
    <dgm:pt modelId="{C2E26F3A-1184-46C0-8180-87428ED5ABDC}" type="sibTrans" cxnId="{C40A200D-EF84-4FDA-AFC4-4BDDECFD2E60}">
      <dgm:prSet/>
      <dgm:spPr/>
      <dgm:t>
        <a:bodyPr/>
        <a:lstStyle/>
        <a:p>
          <a:endParaRPr lang="en-GB"/>
        </a:p>
      </dgm:t>
    </dgm:pt>
    <dgm:pt modelId="{969D018A-FA0A-4C89-BFB6-C9743016780F}" type="pres">
      <dgm:prSet presAssocID="{9B9F7C82-2EDD-41D0-9FB7-55368A55012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06BF6BC-8C35-4C37-8D5E-6CEB3370DDF4}" type="pres">
      <dgm:prSet presAssocID="{AD410C24-4C1A-4B7A-B8AA-97330D2E146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EC9659-C6C2-474D-A4E4-87D305172D49}" type="pres">
      <dgm:prSet presAssocID="{13CC5546-837A-45E0-8436-1311AA285861}" presName="sibTrans" presStyleLbl="sibTrans2D1" presStyleIdx="0" presStyleCnt="5"/>
      <dgm:spPr/>
      <dgm:t>
        <a:bodyPr/>
        <a:lstStyle/>
        <a:p>
          <a:endParaRPr lang="en-GB"/>
        </a:p>
      </dgm:t>
    </dgm:pt>
    <dgm:pt modelId="{885BA28E-57A6-42CC-BA9B-44B8ADD39F44}" type="pres">
      <dgm:prSet presAssocID="{13CC5546-837A-45E0-8436-1311AA285861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5E5F1A19-D310-4B4B-A114-0CE0F264E6FF}" type="pres">
      <dgm:prSet presAssocID="{DF4E40E3-B944-462E-8650-807D5A4E983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7B723E-31CE-42BC-9942-88CE6E1F2E07}" type="pres">
      <dgm:prSet presAssocID="{3FA08381-1444-4B8E-98B7-39DF8788FE64}" presName="sibTrans" presStyleLbl="sibTrans2D1" presStyleIdx="1" presStyleCnt="5"/>
      <dgm:spPr/>
      <dgm:t>
        <a:bodyPr/>
        <a:lstStyle/>
        <a:p>
          <a:endParaRPr lang="en-GB"/>
        </a:p>
      </dgm:t>
    </dgm:pt>
    <dgm:pt modelId="{97D451E9-6C7A-4A88-9039-B7E350E268DD}" type="pres">
      <dgm:prSet presAssocID="{3FA08381-1444-4B8E-98B7-39DF8788FE64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C09415E1-644D-4546-AC6C-894DCA666FC8}" type="pres">
      <dgm:prSet presAssocID="{F716CD4B-B253-433C-95B0-E387873289A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2724E7-51B6-47BC-9BFF-F175175A8C99}" type="pres">
      <dgm:prSet presAssocID="{38D1B68B-7F08-45FF-ADBB-5603329CB967}" presName="sibTrans" presStyleLbl="sibTrans2D1" presStyleIdx="2" presStyleCnt="5"/>
      <dgm:spPr/>
      <dgm:t>
        <a:bodyPr/>
        <a:lstStyle/>
        <a:p>
          <a:endParaRPr lang="en-GB"/>
        </a:p>
      </dgm:t>
    </dgm:pt>
    <dgm:pt modelId="{F29901F7-33A6-4CE5-82AE-B3610C92843B}" type="pres">
      <dgm:prSet presAssocID="{38D1B68B-7F08-45FF-ADBB-5603329CB967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5F04F78C-6B50-4E82-9BA8-2723D131ED15}" type="pres">
      <dgm:prSet presAssocID="{4C7321C8-D052-40A9-8662-ADEBBC8B925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4BBF6C-390C-4633-8163-0681ED289F3D}" type="pres">
      <dgm:prSet presAssocID="{A605D766-3FEF-4C01-9D03-52119991B576}" presName="sibTrans" presStyleLbl="sibTrans2D1" presStyleIdx="3" presStyleCnt="5"/>
      <dgm:spPr/>
      <dgm:t>
        <a:bodyPr/>
        <a:lstStyle/>
        <a:p>
          <a:endParaRPr lang="en-GB"/>
        </a:p>
      </dgm:t>
    </dgm:pt>
    <dgm:pt modelId="{C5F98238-1FFB-4EFF-B11C-F6E5F550C833}" type="pres">
      <dgm:prSet presAssocID="{A605D766-3FEF-4C01-9D03-52119991B576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317CC7EB-B434-49DB-A81C-3D0AE11E747B}" type="pres">
      <dgm:prSet presAssocID="{382FF24A-50C1-4710-BA5C-52AEA2116E6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B44D13-3F84-405B-A89E-278A06E7B743}" type="pres">
      <dgm:prSet presAssocID="{6BCB459F-7AB6-4656-AA28-535077DF4184}" presName="sibTrans" presStyleLbl="sibTrans2D1" presStyleIdx="4" presStyleCnt="5"/>
      <dgm:spPr/>
      <dgm:t>
        <a:bodyPr/>
        <a:lstStyle/>
        <a:p>
          <a:endParaRPr lang="en-GB"/>
        </a:p>
      </dgm:t>
    </dgm:pt>
    <dgm:pt modelId="{674AD9F0-5E85-4FAC-94B1-8B178E2E78E0}" type="pres">
      <dgm:prSet presAssocID="{6BCB459F-7AB6-4656-AA28-535077DF4184}" presName="connectorText" presStyleLbl="sibTrans2D1" presStyleIdx="4" presStyleCnt="5"/>
      <dgm:spPr/>
      <dgm:t>
        <a:bodyPr/>
        <a:lstStyle/>
        <a:p>
          <a:endParaRPr lang="en-GB"/>
        </a:p>
      </dgm:t>
    </dgm:pt>
    <dgm:pt modelId="{E39693CD-8BB2-4F1F-A398-24999FF2805B}" type="pres">
      <dgm:prSet presAssocID="{F82651D7-7AE5-4599-896F-9AC8AB47CC0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40A200D-EF84-4FDA-AFC4-4BDDECFD2E60}" srcId="{9B9F7C82-2EDD-41D0-9FB7-55368A55012B}" destId="{F82651D7-7AE5-4599-896F-9AC8AB47CC03}" srcOrd="5" destOrd="0" parTransId="{21F55E37-CB4E-4624-ACAA-C3200BCB65FB}" sibTransId="{C2E26F3A-1184-46C0-8180-87428ED5ABDC}"/>
    <dgm:cxn modelId="{AFDC606F-C39D-4721-99C0-6E1CEA9F7BB2}" type="presOf" srcId="{382FF24A-50C1-4710-BA5C-52AEA2116E6F}" destId="{317CC7EB-B434-49DB-A81C-3D0AE11E747B}" srcOrd="0" destOrd="0" presId="urn:microsoft.com/office/officeart/2005/8/layout/process5"/>
    <dgm:cxn modelId="{57389F98-AFC4-4DC4-AEB0-09BE18571BE7}" type="presOf" srcId="{6BCB459F-7AB6-4656-AA28-535077DF4184}" destId="{6FB44D13-3F84-405B-A89E-278A06E7B743}" srcOrd="0" destOrd="0" presId="urn:microsoft.com/office/officeart/2005/8/layout/process5"/>
    <dgm:cxn modelId="{E4FD3BBC-381C-4DAC-A469-C8858608FB24}" type="presOf" srcId="{4C7321C8-D052-40A9-8662-ADEBBC8B9252}" destId="{5F04F78C-6B50-4E82-9BA8-2723D131ED15}" srcOrd="0" destOrd="0" presId="urn:microsoft.com/office/officeart/2005/8/layout/process5"/>
    <dgm:cxn modelId="{11E5E73F-5173-4CD2-A08D-4DC44D6A73C9}" type="presOf" srcId="{F82651D7-7AE5-4599-896F-9AC8AB47CC03}" destId="{E39693CD-8BB2-4F1F-A398-24999FF2805B}" srcOrd="0" destOrd="0" presId="urn:microsoft.com/office/officeart/2005/8/layout/process5"/>
    <dgm:cxn modelId="{005CD5C3-60A7-4959-BB7B-E1C3E4D9CF24}" type="presOf" srcId="{A605D766-3FEF-4C01-9D03-52119991B576}" destId="{C5F98238-1FFB-4EFF-B11C-F6E5F550C833}" srcOrd="1" destOrd="0" presId="urn:microsoft.com/office/officeart/2005/8/layout/process5"/>
    <dgm:cxn modelId="{475CE744-CC05-49A4-A31C-8812B3270690}" type="presOf" srcId="{9B9F7C82-2EDD-41D0-9FB7-55368A55012B}" destId="{969D018A-FA0A-4C89-BFB6-C9743016780F}" srcOrd="0" destOrd="0" presId="urn:microsoft.com/office/officeart/2005/8/layout/process5"/>
    <dgm:cxn modelId="{F5FE2A71-A7AA-4107-BF08-FAD6CCB882A6}" type="presOf" srcId="{13CC5546-837A-45E0-8436-1311AA285861}" destId="{885BA28E-57A6-42CC-BA9B-44B8ADD39F44}" srcOrd="1" destOrd="0" presId="urn:microsoft.com/office/officeart/2005/8/layout/process5"/>
    <dgm:cxn modelId="{A60EAE72-09CB-4B05-80A1-9DE42B332BB7}" type="presOf" srcId="{13CC5546-837A-45E0-8436-1311AA285861}" destId="{35EC9659-C6C2-474D-A4E4-87D305172D49}" srcOrd="0" destOrd="0" presId="urn:microsoft.com/office/officeart/2005/8/layout/process5"/>
    <dgm:cxn modelId="{F101605F-EFC2-4973-B9B2-0D33B9C62451}" type="presOf" srcId="{6BCB459F-7AB6-4656-AA28-535077DF4184}" destId="{674AD9F0-5E85-4FAC-94B1-8B178E2E78E0}" srcOrd="1" destOrd="0" presId="urn:microsoft.com/office/officeart/2005/8/layout/process5"/>
    <dgm:cxn modelId="{561B0AB6-711C-4D5A-904A-5541EB725029}" type="presOf" srcId="{38D1B68B-7F08-45FF-ADBB-5603329CB967}" destId="{F29901F7-33A6-4CE5-82AE-B3610C92843B}" srcOrd="1" destOrd="0" presId="urn:microsoft.com/office/officeart/2005/8/layout/process5"/>
    <dgm:cxn modelId="{F317DF29-ED27-48DC-8D9A-78355875874F}" srcId="{9B9F7C82-2EDD-41D0-9FB7-55368A55012B}" destId="{DF4E40E3-B944-462E-8650-807D5A4E983F}" srcOrd="1" destOrd="0" parTransId="{E3AC9A78-43B3-4542-9A2F-6ECD5ECB82DC}" sibTransId="{3FA08381-1444-4B8E-98B7-39DF8788FE64}"/>
    <dgm:cxn modelId="{37ECAAC7-FE05-452B-A22C-EB09D65E0144}" type="presOf" srcId="{3FA08381-1444-4B8E-98B7-39DF8788FE64}" destId="{1F7B723E-31CE-42BC-9942-88CE6E1F2E07}" srcOrd="0" destOrd="0" presId="urn:microsoft.com/office/officeart/2005/8/layout/process5"/>
    <dgm:cxn modelId="{808EAAE9-F184-4E6C-AE5B-0F63CAF1EF76}" srcId="{9B9F7C82-2EDD-41D0-9FB7-55368A55012B}" destId="{F716CD4B-B253-433C-95B0-E387873289A1}" srcOrd="2" destOrd="0" parTransId="{FAD4A738-3848-4E53-9176-757C2C60B20B}" sibTransId="{38D1B68B-7F08-45FF-ADBB-5603329CB967}"/>
    <dgm:cxn modelId="{3161795B-3B88-4C32-B705-F5B18A58ED88}" type="presOf" srcId="{A605D766-3FEF-4C01-9D03-52119991B576}" destId="{7F4BBF6C-390C-4633-8163-0681ED289F3D}" srcOrd="0" destOrd="0" presId="urn:microsoft.com/office/officeart/2005/8/layout/process5"/>
    <dgm:cxn modelId="{E20F8D35-34DA-47B9-9409-AE9B08C9A812}" type="presOf" srcId="{DF4E40E3-B944-462E-8650-807D5A4E983F}" destId="{5E5F1A19-D310-4B4B-A114-0CE0F264E6FF}" srcOrd="0" destOrd="0" presId="urn:microsoft.com/office/officeart/2005/8/layout/process5"/>
    <dgm:cxn modelId="{A4CA2693-D253-449C-825C-10ACA7355162}" type="presOf" srcId="{F716CD4B-B253-433C-95B0-E387873289A1}" destId="{C09415E1-644D-4546-AC6C-894DCA666FC8}" srcOrd="0" destOrd="0" presId="urn:microsoft.com/office/officeart/2005/8/layout/process5"/>
    <dgm:cxn modelId="{E6CDDAE7-F919-46E8-8E93-53443AFFF864}" srcId="{9B9F7C82-2EDD-41D0-9FB7-55368A55012B}" destId="{4C7321C8-D052-40A9-8662-ADEBBC8B9252}" srcOrd="3" destOrd="0" parTransId="{F477C561-E879-4D01-959D-39398309D069}" sibTransId="{A605D766-3FEF-4C01-9D03-52119991B576}"/>
    <dgm:cxn modelId="{ACA3ABDA-1978-4A59-84EA-E45C99650BF6}" srcId="{9B9F7C82-2EDD-41D0-9FB7-55368A55012B}" destId="{382FF24A-50C1-4710-BA5C-52AEA2116E6F}" srcOrd="4" destOrd="0" parTransId="{85A0E774-A085-4BC4-91D4-2F23E9D6E617}" sibTransId="{6BCB459F-7AB6-4656-AA28-535077DF4184}"/>
    <dgm:cxn modelId="{AE917A65-B615-4800-A5BF-552B150B6D7B}" type="presOf" srcId="{AD410C24-4C1A-4B7A-B8AA-97330D2E1463}" destId="{E06BF6BC-8C35-4C37-8D5E-6CEB3370DDF4}" srcOrd="0" destOrd="0" presId="urn:microsoft.com/office/officeart/2005/8/layout/process5"/>
    <dgm:cxn modelId="{6B20C05F-AE34-4D9C-8477-08E51C168670}" type="presOf" srcId="{38D1B68B-7F08-45FF-ADBB-5603329CB967}" destId="{292724E7-51B6-47BC-9BFF-F175175A8C99}" srcOrd="0" destOrd="0" presId="urn:microsoft.com/office/officeart/2005/8/layout/process5"/>
    <dgm:cxn modelId="{31E81761-90D8-41C0-9BCB-332EEC030919}" type="presOf" srcId="{3FA08381-1444-4B8E-98B7-39DF8788FE64}" destId="{97D451E9-6C7A-4A88-9039-B7E350E268DD}" srcOrd="1" destOrd="0" presId="urn:microsoft.com/office/officeart/2005/8/layout/process5"/>
    <dgm:cxn modelId="{944514A6-15C3-4A05-856D-8253AC5C66F4}" srcId="{9B9F7C82-2EDD-41D0-9FB7-55368A55012B}" destId="{AD410C24-4C1A-4B7A-B8AA-97330D2E1463}" srcOrd="0" destOrd="0" parTransId="{A370E881-B429-4361-A422-F306B4BFDD6F}" sibTransId="{13CC5546-837A-45E0-8436-1311AA285861}"/>
    <dgm:cxn modelId="{D4EEC375-E868-4CF4-A9FB-29DB233ED7FB}" type="presParOf" srcId="{969D018A-FA0A-4C89-BFB6-C9743016780F}" destId="{E06BF6BC-8C35-4C37-8D5E-6CEB3370DDF4}" srcOrd="0" destOrd="0" presId="urn:microsoft.com/office/officeart/2005/8/layout/process5"/>
    <dgm:cxn modelId="{01858035-A471-4416-BB30-7F8657A5033A}" type="presParOf" srcId="{969D018A-FA0A-4C89-BFB6-C9743016780F}" destId="{35EC9659-C6C2-474D-A4E4-87D305172D49}" srcOrd="1" destOrd="0" presId="urn:microsoft.com/office/officeart/2005/8/layout/process5"/>
    <dgm:cxn modelId="{5DED9857-F38B-48F5-A20B-39DD05BCBC54}" type="presParOf" srcId="{35EC9659-C6C2-474D-A4E4-87D305172D49}" destId="{885BA28E-57A6-42CC-BA9B-44B8ADD39F44}" srcOrd="0" destOrd="0" presId="urn:microsoft.com/office/officeart/2005/8/layout/process5"/>
    <dgm:cxn modelId="{15553814-FCBB-4A00-8665-6CD4614A7F7E}" type="presParOf" srcId="{969D018A-FA0A-4C89-BFB6-C9743016780F}" destId="{5E5F1A19-D310-4B4B-A114-0CE0F264E6FF}" srcOrd="2" destOrd="0" presId="urn:microsoft.com/office/officeart/2005/8/layout/process5"/>
    <dgm:cxn modelId="{5BF8A497-D25B-4D71-9399-AA835A24BF45}" type="presParOf" srcId="{969D018A-FA0A-4C89-BFB6-C9743016780F}" destId="{1F7B723E-31CE-42BC-9942-88CE6E1F2E07}" srcOrd="3" destOrd="0" presId="urn:microsoft.com/office/officeart/2005/8/layout/process5"/>
    <dgm:cxn modelId="{98752D75-6EFE-4C15-8294-2C18E888BC3E}" type="presParOf" srcId="{1F7B723E-31CE-42BC-9942-88CE6E1F2E07}" destId="{97D451E9-6C7A-4A88-9039-B7E350E268DD}" srcOrd="0" destOrd="0" presId="urn:microsoft.com/office/officeart/2005/8/layout/process5"/>
    <dgm:cxn modelId="{2FBB8A30-8B25-43FF-B16D-4DE17672F649}" type="presParOf" srcId="{969D018A-FA0A-4C89-BFB6-C9743016780F}" destId="{C09415E1-644D-4546-AC6C-894DCA666FC8}" srcOrd="4" destOrd="0" presId="urn:microsoft.com/office/officeart/2005/8/layout/process5"/>
    <dgm:cxn modelId="{321C4B0E-A17C-4D24-9384-2F31DDAF4C40}" type="presParOf" srcId="{969D018A-FA0A-4C89-BFB6-C9743016780F}" destId="{292724E7-51B6-47BC-9BFF-F175175A8C99}" srcOrd="5" destOrd="0" presId="urn:microsoft.com/office/officeart/2005/8/layout/process5"/>
    <dgm:cxn modelId="{B1DE9CDA-F206-4DF5-8518-75C6B74AB49F}" type="presParOf" srcId="{292724E7-51B6-47BC-9BFF-F175175A8C99}" destId="{F29901F7-33A6-4CE5-82AE-B3610C92843B}" srcOrd="0" destOrd="0" presId="urn:microsoft.com/office/officeart/2005/8/layout/process5"/>
    <dgm:cxn modelId="{AE8C8C68-B644-4651-B930-709D70F74206}" type="presParOf" srcId="{969D018A-FA0A-4C89-BFB6-C9743016780F}" destId="{5F04F78C-6B50-4E82-9BA8-2723D131ED15}" srcOrd="6" destOrd="0" presId="urn:microsoft.com/office/officeart/2005/8/layout/process5"/>
    <dgm:cxn modelId="{38CA458D-F780-4629-83EC-BF3FE27146E0}" type="presParOf" srcId="{969D018A-FA0A-4C89-BFB6-C9743016780F}" destId="{7F4BBF6C-390C-4633-8163-0681ED289F3D}" srcOrd="7" destOrd="0" presId="urn:microsoft.com/office/officeart/2005/8/layout/process5"/>
    <dgm:cxn modelId="{07D9A24E-BBF1-4652-9F8A-D8C745648143}" type="presParOf" srcId="{7F4BBF6C-390C-4633-8163-0681ED289F3D}" destId="{C5F98238-1FFB-4EFF-B11C-F6E5F550C833}" srcOrd="0" destOrd="0" presId="urn:microsoft.com/office/officeart/2005/8/layout/process5"/>
    <dgm:cxn modelId="{2A427BEA-DE4B-4465-8CDD-2FE637E729D2}" type="presParOf" srcId="{969D018A-FA0A-4C89-BFB6-C9743016780F}" destId="{317CC7EB-B434-49DB-A81C-3D0AE11E747B}" srcOrd="8" destOrd="0" presId="urn:microsoft.com/office/officeart/2005/8/layout/process5"/>
    <dgm:cxn modelId="{64DBB214-7796-4F3E-8285-A6A5749EC070}" type="presParOf" srcId="{969D018A-FA0A-4C89-BFB6-C9743016780F}" destId="{6FB44D13-3F84-405B-A89E-278A06E7B743}" srcOrd="9" destOrd="0" presId="urn:microsoft.com/office/officeart/2005/8/layout/process5"/>
    <dgm:cxn modelId="{0DE2F687-375E-4408-A7CA-0275CFD2226E}" type="presParOf" srcId="{6FB44D13-3F84-405B-A89E-278A06E7B743}" destId="{674AD9F0-5E85-4FAC-94B1-8B178E2E78E0}" srcOrd="0" destOrd="0" presId="urn:microsoft.com/office/officeart/2005/8/layout/process5"/>
    <dgm:cxn modelId="{E8E6CE8D-83CE-44FE-9E9F-0D01F944998D}" type="presParOf" srcId="{969D018A-FA0A-4C89-BFB6-C9743016780F}" destId="{E39693CD-8BB2-4F1F-A398-24999FF2805B}" srcOrd="10" destOrd="0" presId="urn:microsoft.com/office/officeart/2005/8/layout/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412B5A6-A5FF-44D9-81E9-9CDB18DF3251}" type="datetimeFigureOut">
              <a:rPr lang="en-US"/>
              <a:pPr>
                <a:defRPr/>
              </a:pPr>
              <a:t>5/25/2011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9B84BA0-F79D-43AA-B8D3-3DF785701D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MICROINSURANCE WORKING PARTY, GIRO, THIS IS MORE OF A GENERAL TALK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ECB1A8-6C0B-46EB-BF0F-A4020B4881F4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80%- WORLD BANK DEVELOPMENT INDICATORS, 2008 </a:t>
            </a:r>
          </a:p>
          <a:p>
            <a:pPr>
              <a:spcBef>
                <a:spcPct val="0"/>
              </a:spcBef>
            </a:pPr>
            <a:r>
              <a:rPr lang="en-GB" smtClean="0"/>
              <a:t>50%- WORLD BANK DEVELOPMENT INDICATORS, 2008</a:t>
            </a:r>
          </a:p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3B69AE-4DEF-4AF8-8F1C-6DABAE97474F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STEPHEN DERCON’S WORK ON POVERTY TRAP IN ETHIOPIA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679DF0-4905-43E4-B716-FBFB041A960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MENTION GOVERNMENTS, DONORS, WORLD BANK, IMF, ILO ETC. 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C2A2E3-81E4-4279-BE4E-62498FE7564C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D33B9-8624-4C55-8264-956B515A4999}" type="datetime1">
              <a:rPr lang="en-US"/>
              <a:pPr>
                <a:defRPr/>
              </a:pPr>
              <a:t>5/25/2011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49A57-D316-4827-9A16-CDCE33DFF4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0B293-E2DD-4EEB-9E14-AB843BE0F437}" type="datetime1">
              <a:rPr lang="en-US"/>
              <a:pPr>
                <a:defRPr/>
              </a:pPr>
              <a:t>5/25/2011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D1900-041E-4188-84DD-CB24E15FCC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EFE2C-3E97-4C80-B45E-01B1D14154AF}" type="datetime1">
              <a:rPr lang="en-US"/>
              <a:pPr>
                <a:defRPr/>
              </a:pPr>
              <a:t>5/25/2011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710F3-64C0-4A98-A02B-02444C6A27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ED791-EF92-406D-B271-BAF3A4F4E389}" type="datetime1">
              <a:rPr lang="en-US"/>
              <a:pPr>
                <a:defRPr/>
              </a:pPr>
              <a:t>5/25/2011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5FEBD-19E2-4426-9938-6BCB817E8A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B35FA-95A8-4DCF-BB9A-FD7D4D354C97}" type="datetime1">
              <a:rPr lang="en-US"/>
              <a:pPr>
                <a:defRPr/>
              </a:pPr>
              <a:t>5/25/2011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A6C0D-BC4D-450E-9A83-B9BA0E5C4D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0DAFE-86D7-476E-9EC3-9CE897F66D80}" type="datetime1">
              <a:rPr lang="en-US"/>
              <a:pPr>
                <a:defRPr/>
              </a:pPr>
              <a:t>5/25/2011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D070-215A-437E-BF2F-B690152D99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81364-9D78-4F56-8492-5329ACFAA137}" type="datetime1">
              <a:rPr lang="en-US"/>
              <a:pPr>
                <a:defRPr/>
              </a:pPr>
              <a:t>5/25/2011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76665-FA5E-4F7C-978C-9FC8842CDE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9F4D5-CABB-4DA0-90E6-0B72BE82F339}" type="datetime1">
              <a:rPr lang="en-US"/>
              <a:pPr>
                <a:defRPr/>
              </a:pPr>
              <a:t>5/25/2011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71878-CC05-47A0-83DE-5966DD0986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74D17-16BF-479C-8935-B7C5AF8C8969}" type="datetime1">
              <a:rPr lang="en-US"/>
              <a:pPr>
                <a:defRPr/>
              </a:pPr>
              <a:t>5/25/2011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0B8E1-9608-4F44-9949-82AEA624D4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B7CB8-1D33-4386-88C4-B1073A1845C8}" type="datetime1">
              <a:rPr lang="en-US"/>
              <a:pPr>
                <a:defRPr/>
              </a:pPr>
              <a:t>5/25/2011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AC074-717D-44AC-8E4E-1A02221708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86183-A30F-4BC5-A64B-522F5B148235}" type="datetime1">
              <a:rPr lang="en-US"/>
              <a:pPr>
                <a:defRPr/>
              </a:pPr>
              <a:t>5/25/2011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0746F-18EE-45BD-B046-E68DDCC7F4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411B16-4A52-432E-B2CB-1BC9292BB164}" type="datetime1">
              <a:rPr lang="en-US"/>
              <a:pPr>
                <a:defRPr/>
              </a:pPr>
              <a:t>5/25/2011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729EC0-8C46-4143-AA2E-C2496F72C6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500063"/>
            <a:ext cx="7772400" cy="3100387"/>
          </a:xfrm>
        </p:spPr>
        <p:txBody>
          <a:bodyPr/>
          <a:lstStyle/>
          <a:p>
            <a:r>
              <a:rPr lang="en-GB" sz="6000" b="1" dirty="0" smtClean="0"/>
              <a:t>MICROINSURANCE-</a:t>
            </a:r>
            <a:r>
              <a:rPr lang="en-GB" sz="6000" b="1" dirty="0" smtClean="0"/>
              <a:t/>
            </a:r>
            <a:br>
              <a:rPr lang="en-GB" sz="6000" b="1" dirty="0" smtClean="0"/>
            </a:br>
            <a:r>
              <a:rPr lang="en-GB" sz="6000" b="1" dirty="0" smtClean="0"/>
              <a:t>WHAT’S IT ALL ABOUT?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5" y="4500563"/>
            <a:ext cx="4786313" cy="113823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By Agrotosh </a:t>
            </a:r>
            <a:r>
              <a:rPr lang="en-GB" dirty="0" err="1" smtClean="0"/>
              <a:t>Mookerjee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June 2011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C7DD80-3367-4FF3-9BDA-B3C051AC3D97}" type="slidenum">
              <a:rPr lang="en-GB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OF RISKS FOR CROP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5FEBD-19E2-4426-9938-6BCB817E8AA7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8358246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en-GB" dirty="0" smtClean="0"/>
              <a:t>EXAMPLE OF PRODUCT DESIGN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E5FEBD-19E2-4426-9938-6BCB817E8AA7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pic>
        <p:nvPicPr>
          <p:cNvPr id="3277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7929617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en-GB" sz="4000" b="1" dirty="0" smtClean="0"/>
              <a:t>OTHER CHALLENGES</a:t>
            </a:r>
            <a:endParaRPr lang="en-GB" sz="4000" b="1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mtClean="0"/>
              <a:t> Marketing, collecting premium</a:t>
            </a:r>
          </a:p>
          <a:p>
            <a:pPr>
              <a:lnSpc>
                <a:spcPct val="150000"/>
              </a:lnSpc>
            </a:pPr>
            <a:r>
              <a:rPr lang="en-GB" smtClean="0"/>
              <a:t> Inaccessible regions- market barriers</a:t>
            </a:r>
          </a:p>
          <a:p>
            <a:pPr>
              <a:lnSpc>
                <a:spcPct val="150000"/>
              </a:lnSpc>
            </a:pPr>
            <a:r>
              <a:rPr lang="en-GB" smtClean="0"/>
              <a:t> Anti-selection, Moral Hazard</a:t>
            </a:r>
          </a:p>
          <a:p>
            <a:pPr>
              <a:lnSpc>
                <a:spcPct val="150000"/>
              </a:lnSpc>
            </a:pPr>
            <a:r>
              <a:rPr lang="en-GB" smtClean="0"/>
              <a:t> Verifying valid claims</a:t>
            </a:r>
          </a:p>
          <a:p>
            <a:pPr>
              <a:lnSpc>
                <a:spcPct val="150000"/>
              </a:lnSpc>
            </a:pPr>
            <a:r>
              <a:rPr lang="en-GB" smtClean="0"/>
              <a:t> Legal &amp; regulatory environment</a:t>
            </a:r>
          </a:p>
          <a:p>
            <a:pPr>
              <a:lnSpc>
                <a:spcPct val="150000"/>
              </a:lnSpc>
            </a:pPr>
            <a:r>
              <a:rPr lang="en-GB" smtClean="0"/>
              <a:t>Poor infrastructure- healthcare facilities.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BF9AF-8CAC-4446-8370-12485643DC41}" type="slidenum">
              <a:rPr lang="en-GB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sz="4000" b="1" smtClean="0"/>
              <a:t>...LEARNING FROM HISTORY!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500" dirty="0" smtClean="0"/>
              <a:t>QUIZ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4500" dirty="0" smtClean="0"/>
              <a:t> Door premium collection- life insurance?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4500" dirty="0" smtClean="0"/>
              <a:t>Fire insurance- cooperative flats and shops?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4500" dirty="0" smtClean="0"/>
              <a:t>“Loan protection insurance”- credit union?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45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500" dirty="0" smtClean="0"/>
              <a:t>“We are currently at the crossroads for microfinance to become a fully fledged and recognised global industry service. </a:t>
            </a:r>
            <a:r>
              <a:rPr lang="en-GB" sz="4500" dirty="0" err="1" smtClean="0"/>
              <a:t>Microinsurance</a:t>
            </a:r>
            <a:r>
              <a:rPr lang="en-GB" sz="4500" dirty="0" smtClean="0"/>
              <a:t> will follow microfinance.”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500" dirty="0" smtClean="0"/>
              <a:t>                                                 -Peter </a:t>
            </a:r>
            <a:r>
              <a:rPr lang="en-GB" sz="4500" dirty="0" err="1" smtClean="0"/>
              <a:t>Hoppler</a:t>
            </a:r>
            <a:r>
              <a:rPr lang="en-GB" sz="4500" dirty="0" smtClean="0"/>
              <a:t>, Swiss Re.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FF1A4-21B5-4B94-AFC4-7AEF5A1DBE5A}" type="slidenum">
              <a:rPr lang="en-GB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en-GB" sz="4000" b="1" smtClean="0"/>
              <a:t>HOW CAN ACTUARIES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PROCEED WITH CAUTION! ...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 ...Actuaries do “Caution”!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Knowledge asymmetry- insurance know-how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Pricing, Product Design, Reserving, Monitoring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Collaborate with academics, professionals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‘Actuarial toolkit &amp; Guidance Notes for Micro-insurance.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B97BA-281A-432E-B64E-051867EF7F40}" type="slidenum">
              <a:rPr lang="en-GB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en-GB" sz="4000" b="1" smtClean="0"/>
              <a:t>SUMMARY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r>
              <a:rPr lang="en-GB" sz="2800" dirty="0" smtClean="0"/>
              <a:t> Micro-insurance- insurance for vast population</a:t>
            </a:r>
          </a:p>
          <a:p>
            <a:r>
              <a:rPr lang="en-GB" sz="2800" dirty="0" smtClean="0"/>
              <a:t> Many risks faced- need risk management strategies</a:t>
            </a:r>
          </a:p>
          <a:p>
            <a:r>
              <a:rPr lang="en-GB" sz="2800" dirty="0" smtClean="0"/>
              <a:t> Low premium/cover, simple, group, link to loans</a:t>
            </a:r>
          </a:p>
          <a:p>
            <a:r>
              <a:rPr lang="en-GB" sz="2800" dirty="0" smtClean="0"/>
              <a:t> Various parties involved- risks often reinsured</a:t>
            </a:r>
          </a:p>
          <a:p>
            <a:r>
              <a:rPr lang="en-GB" sz="2800" dirty="0" smtClean="0"/>
              <a:t> Financing- different structures</a:t>
            </a:r>
          </a:p>
          <a:p>
            <a:r>
              <a:rPr lang="en-GB" sz="2800" dirty="0" smtClean="0"/>
              <a:t> Pricing &amp; Product Design- scope for improvement</a:t>
            </a:r>
          </a:p>
          <a:p>
            <a:r>
              <a:rPr lang="en-GB" sz="2800" dirty="0" smtClean="0"/>
              <a:t> Challenges exist... Can we learn from the past?</a:t>
            </a:r>
          </a:p>
          <a:p>
            <a:r>
              <a:rPr lang="en-GB" sz="2800" dirty="0" smtClean="0"/>
              <a:t> Actuaries can help... Since this is “insurance”!  </a:t>
            </a:r>
          </a:p>
          <a:p>
            <a:pPr>
              <a:buFont typeface="Arial" charset="0"/>
              <a:buNone/>
            </a:pPr>
            <a:r>
              <a:rPr lang="en-GB" sz="2800" b="1" dirty="0" smtClean="0"/>
              <a:t>QUESTIONS &amp; COMMENTS?</a:t>
            </a:r>
          </a:p>
          <a:p>
            <a:pPr>
              <a:buFont typeface="Arial" charset="0"/>
              <a:buNone/>
            </a:pPr>
            <a:endParaRPr lang="en-GB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9F287-8D26-4DF3-8D3E-37FC37144536}" type="slidenum">
              <a:rPr lang="en-GB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en-GB" sz="4000" b="1" smtClean="0"/>
              <a:t>OBJECTIVES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 GLOBAL CONTEXT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RISKS </a:t>
            </a:r>
            <a:r>
              <a:rPr lang="en-GB" dirty="0" smtClean="0"/>
              <a:t>FACED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 FEATURES OF MICRO-INSURANCE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 PARTIES INVOLVED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 FINANCING, PRICING &amp; PRODUCT </a:t>
            </a:r>
            <a:r>
              <a:rPr lang="en-GB" dirty="0" smtClean="0"/>
              <a:t>DESIGN</a:t>
            </a: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 HOW CAN ACTUARIES HELP?</a:t>
            </a:r>
          </a:p>
          <a:p>
            <a:pPr>
              <a:buFont typeface="Arial" charset="0"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C1BB95-CE53-4A2C-95D3-F9A02A86F031}" type="slidenum">
              <a:rPr lang="en-GB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en-GB" sz="4000" b="1" smtClean="0"/>
              <a:t>GLOBAL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 </a:t>
            </a:r>
            <a:r>
              <a:rPr lang="en-GB" sz="2400" dirty="0" smtClean="0"/>
              <a:t>80% of world population- less than $10 a day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 50% of world population- less than $2 a </a:t>
            </a:r>
            <a:r>
              <a:rPr lang="en-GB" sz="2400" dirty="0" smtClean="0"/>
              <a:t>day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 </a:t>
            </a:r>
            <a:r>
              <a:rPr lang="en-GB" sz="2400" dirty="0" smtClean="0"/>
              <a:t>“</a:t>
            </a:r>
            <a:r>
              <a:rPr lang="en-GB" sz="2400" dirty="0" smtClean="0"/>
              <a:t>The two defining challenges of our century are managing climate change and overcoming </a:t>
            </a:r>
            <a:r>
              <a:rPr lang="en-GB" sz="2400" dirty="0" smtClean="0"/>
              <a:t>poverty”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en-GB" sz="2400" dirty="0" smtClean="0"/>
              <a:t> </a:t>
            </a:r>
            <a:r>
              <a:rPr lang="en-GB" sz="2400" dirty="0" smtClean="0"/>
              <a:t>                                             - Lord Nicholas Stern</a:t>
            </a:r>
            <a:endParaRPr lang="en-GB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 “Of the 4 billion people on earth today who live on less than $2 a day, fewer than 10 million have access to insurance”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 smtClean="0"/>
              <a:t>                                       - Munich Re Foundation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 Lloyds report- 1.5- 3 billion policies.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 Range of strategies required-reduce poverty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 Access to savings and protection is one such strategy.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512D0E-AC2C-4B92-B145-D5D7BD226E1E}" type="slidenum">
              <a:rPr lang="en-GB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/>
              <a:t>RISKS FACED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 </a:t>
            </a:r>
            <a:r>
              <a:rPr lang="en-GB" sz="2800" dirty="0" smtClean="0"/>
              <a:t>“We cannot stop natural calamities, but we can and must better equip individuals and communities to withstand them.”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/>
              <a:t>         - Former UN Secretary General Kofi Annan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 Risks- Weather, Health, Accident etc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 Malawi- HIV/AIDS, Bangladesh- Flood, Mexico- Earthquake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 Informal Risk Management strategies: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en-GB" sz="2800" dirty="0" smtClean="0"/>
              <a:t>Buffer stocks, community support, diversifying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en-GB" sz="2800" dirty="0" smtClean="0"/>
              <a:t>Migrating, selling assets, forgoing education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en-GB" sz="2800" dirty="0" smtClean="0"/>
              <a:t>POVERTY TRAP.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929F8-C1B7-436A-AC36-D91817189F8E}" type="slidenum">
              <a:rPr lang="en-GB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sz="4000" b="1" smtClean="0"/>
              <a:t>MICROINSURANCE FEATURES 1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mtClean="0"/>
              <a:t> “Micro-insurance” term- coined in the 90s</a:t>
            </a:r>
          </a:p>
          <a:p>
            <a:pPr>
              <a:lnSpc>
                <a:spcPct val="150000"/>
              </a:lnSpc>
            </a:pPr>
            <a:r>
              <a:rPr lang="en-GB" smtClean="0"/>
              <a:t> Often linked to microfinance loans, access</a:t>
            </a:r>
          </a:p>
          <a:p>
            <a:pPr>
              <a:lnSpc>
                <a:spcPct val="150000"/>
              </a:lnSpc>
            </a:pPr>
            <a:r>
              <a:rPr lang="en-GB" smtClean="0"/>
              <a:t> Health, Agriculture, Life, Personal Accident...</a:t>
            </a:r>
          </a:p>
          <a:p>
            <a:pPr>
              <a:lnSpc>
                <a:spcPct val="150000"/>
              </a:lnSpc>
            </a:pPr>
            <a:r>
              <a:rPr lang="en-GB" smtClean="0"/>
              <a:t> Low net worth- specific perils- developmental</a:t>
            </a:r>
          </a:p>
          <a:p>
            <a:pPr>
              <a:lnSpc>
                <a:spcPct val="150000"/>
              </a:lnSpc>
            </a:pPr>
            <a:r>
              <a:rPr lang="en-GB" smtClean="0"/>
              <a:t> Low premium- Low cover</a:t>
            </a:r>
          </a:p>
          <a:p>
            <a:pPr>
              <a:lnSpc>
                <a:spcPct val="150000"/>
              </a:lnSpc>
            </a:pPr>
            <a:r>
              <a:rPr lang="en-GB" smtClean="0"/>
              <a:t> Affordability, willingness to buy.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A89D3-8898-4A56-97D0-7381F5B7390D}" type="slidenum">
              <a:rPr lang="en-GB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en-GB" sz="4000" b="1" smtClean="0"/>
              <a:t>MICROINSURANCE FEATURES 2</a:t>
            </a:r>
            <a:endParaRPr lang="en-GB" sz="400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GB" smtClean="0"/>
              <a:t>Raise awareness of insurance </a:t>
            </a:r>
          </a:p>
          <a:p>
            <a:pPr>
              <a:lnSpc>
                <a:spcPct val="110000"/>
              </a:lnSpc>
            </a:pPr>
            <a:r>
              <a:rPr lang="en-GB" smtClean="0"/>
              <a:t>Keep it simple!</a:t>
            </a:r>
          </a:p>
          <a:p>
            <a:pPr>
              <a:lnSpc>
                <a:spcPct val="110000"/>
              </a:lnSpc>
            </a:pPr>
            <a:r>
              <a:rPr lang="en-GB" smtClean="0"/>
              <a:t> Few if any exclusions e.g. Zambia</a:t>
            </a:r>
          </a:p>
          <a:p>
            <a:pPr>
              <a:lnSpc>
                <a:spcPct val="110000"/>
              </a:lnSpc>
            </a:pPr>
            <a:r>
              <a:rPr lang="en-GB" smtClean="0"/>
              <a:t> Often Group based e.g. women’s associations, trade unions, self-help groups</a:t>
            </a:r>
          </a:p>
          <a:p>
            <a:pPr>
              <a:lnSpc>
                <a:spcPct val="110000"/>
              </a:lnSpc>
            </a:pPr>
            <a:r>
              <a:rPr lang="en-GB" smtClean="0"/>
              <a:t> Often community based- advantages</a:t>
            </a:r>
          </a:p>
          <a:p>
            <a:pPr>
              <a:lnSpc>
                <a:spcPct val="110000"/>
              </a:lnSpc>
            </a:pPr>
            <a:r>
              <a:rPr lang="en-GB" smtClean="0"/>
              <a:t> Adequate cover vs Affordable premium.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DBB2D9-EE63-444B-B1C9-13EEB6CACC1A}" type="slidenum">
              <a:rPr lang="en-GB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en-GB" sz="4000" b="1" smtClean="0"/>
              <a:t>PARTIES INVOLVED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071563"/>
          <a:ext cx="8229600" cy="505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B1274-0246-4500-8563-4243551E04F8}" type="slidenum">
              <a:rPr lang="en-GB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en-GB" sz="4000" b="1" smtClean="0"/>
              <a:t>RISK FINANCING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mtClean="0"/>
              <a:t> Mutual e.g. BASIX, indexed crop, India</a:t>
            </a:r>
          </a:p>
          <a:p>
            <a:pPr>
              <a:lnSpc>
                <a:spcPct val="150000"/>
              </a:lnSpc>
            </a:pPr>
            <a:r>
              <a:rPr lang="en-GB" smtClean="0"/>
              <a:t> Government e.g. Mongolian Livestock</a:t>
            </a:r>
          </a:p>
          <a:p>
            <a:pPr>
              <a:lnSpc>
                <a:spcPct val="150000"/>
              </a:lnSpc>
            </a:pPr>
            <a:r>
              <a:rPr lang="en-GB" smtClean="0"/>
              <a:t> Cell Captive e.g. Hollard, South Africa</a:t>
            </a:r>
          </a:p>
          <a:p>
            <a:pPr>
              <a:lnSpc>
                <a:spcPct val="150000"/>
              </a:lnSpc>
            </a:pPr>
            <a:r>
              <a:rPr lang="en-GB" smtClean="0"/>
              <a:t> Reinsurance e.g. Paris Re, Swiss Re</a:t>
            </a:r>
          </a:p>
          <a:p>
            <a:pPr>
              <a:lnSpc>
                <a:spcPct val="150000"/>
              </a:lnSpc>
            </a:pPr>
            <a:r>
              <a:rPr lang="en-GB" smtClean="0"/>
              <a:t> CAT Bonds e.g. FONDEN, Mexico</a:t>
            </a:r>
          </a:p>
          <a:p>
            <a:pPr>
              <a:lnSpc>
                <a:spcPct val="150000"/>
              </a:lnSpc>
            </a:pPr>
            <a:r>
              <a:rPr lang="en-GB" smtClean="0"/>
              <a:t> Pooling e.g. CCRIF- 16 member countries.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4ECFD2-D964-43A4-835C-6CA2158E2B82}" type="slidenum">
              <a:rPr lang="en-GB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sz="4000" b="1" smtClean="0"/>
              <a:t>PRICING &amp; PRODUCT DESIGN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054600"/>
          </a:xfrm>
        </p:spPr>
        <p:txBody>
          <a:bodyPr/>
          <a:lstStyle/>
          <a:p>
            <a:r>
              <a:rPr lang="en-GB" dirty="0" smtClean="0"/>
              <a:t> Has to be “good value”- very price sensitive</a:t>
            </a:r>
          </a:p>
          <a:p>
            <a:r>
              <a:rPr lang="en-GB" dirty="0" smtClean="0"/>
              <a:t> Data- varies, lack of, poor </a:t>
            </a:r>
            <a:r>
              <a:rPr lang="en-GB" dirty="0" smtClean="0"/>
              <a:t>quality</a:t>
            </a:r>
          </a:p>
          <a:p>
            <a:r>
              <a:rPr lang="en-GB" dirty="0" smtClean="0"/>
              <a:t> </a:t>
            </a:r>
            <a:r>
              <a:rPr lang="en-GB" dirty="0" smtClean="0"/>
              <a:t>Pricing when data does not exist! </a:t>
            </a:r>
            <a:endParaRPr lang="en-GB" dirty="0" smtClean="0"/>
          </a:p>
          <a:p>
            <a:r>
              <a:rPr lang="en-GB" dirty="0" smtClean="0"/>
              <a:t> Burning cost approach</a:t>
            </a:r>
          </a:p>
          <a:p>
            <a:r>
              <a:rPr lang="en-GB" dirty="0" smtClean="0"/>
              <a:t> Reinsurance pricing- simple &amp; prudent</a:t>
            </a:r>
          </a:p>
          <a:p>
            <a:r>
              <a:rPr lang="en-GB" dirty="0" smtClean="0"/>
              <a:t> Empirical Bayesian Credibility approaches</a:t>
            </a:r>
          </a:p>
          <a:p>
            <a:r>
              <a:rPr lang="en-GB" dirty="0" smtClean="0"/>
              <a:t> Basis risk- not compensating loss</a:t>
            </a:r>
          </a:p>
          <a:p>
            <a:r>
              <a:rPr lang="en-GB" dirty="0" smtClean="0"/>
              <a:t> Indexed </a:t>
            </a:r>
            <a:r>
              <a:rPr lang="en-GB" dirty="0" err="1" smtClean="0"/>
              <a:t>vs</a:t>
            </a:r>
            <a:r>
              <a:rPr lang="en-GB" dirty="0" smtClean="0"/>
              <a:t> Indemnity e.g. Crop insurance.</a:t>
            </a:r>
          </a:p>
          <a:p>
            <a:pPr>
              <a:buFont typeface="Arial" charset="0"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4EB4C-68A9-4A63-9733-0A553B9802C6}" type="slidenum">
              <a:rPr lang="en-GB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716</Words>
  <Application>Microsoft Office PowerPoint</Application>
  <PresentationFormat>On-screen Show (4:3)</PresentationFormat>
  <Paragraphs>126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Arial</vt:lpstr>
      <vt:lpstr>Office Theme</vt:lpstr>
      <vt:lpstr>MICROINSURANCE- WHAT’S IT ALL ABOUT?  </vt:lpstr>
      <vt:lpstr>OBJECTIVES</vt:lpstr>
      <vt:lpstr>GLOBAL CONTEXT</vt:lpstr>
      <vt:lpstr>RISKS FACED</vt:lpstr>
      <vt:lpstr>MICROINSURANCE FEATURES 1</vt:lpstr>
      <vt:lpstr>MICROINSURANCE FEATURES 2</vt:lpstr>
      <vt:lpstr>PARTIES INVOLVED</vt:lpstr>
      <vt:lpstr>RISK FINANCING</vt:lpstr>
      <vt:lpstr>PRICING &amp; PRODUCT DESIGN</vt:lpstr>
      <vt:lpstr>EXAMPLE OF RISKS FOR CROP </vt:lpstr>
      <vt:lpstr>EXAMPLE OF PRODUCT DESIGN</vt:lpstr>
      <vt:lpstr>OTHER CHALLENGES</vt:lpstr>
      <vt:lpstr>...LEARNING FROM HISTORY!</vt:lpstr>
      <vt:lpstr>HOW CAN ACTUARIES HELP?</vt:lpstr>
      <vt:lpstr>SUMMARY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agrotosh</dc:creator>
  <cp:lastModifiedBy>agrotosh</cp:lastModifiedBy>
  <cp:revision>34</cp:revision>
  <dcterms:created xsi:type="dcterms:W3CDTF">2010-08-26T17:42:58Z</dcterms:created>
  <dcterms:modified xsi:type="dcterms:W3CDTF">2011-05-25T12:32:29Z</dcterms:modified>
</cp:coreProperties>
</file>