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  <p:sldId id="266" r:id="rId10"/>
    <p:sldId id="261" r:id="rId11"/>
    <p:sldId id="267" r:id="rId12"/>
    <p:sldId id="262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87653-335A-4E99-B380-1E36CA6D654E}" type="datetimeFigureOut">
              <a:rPr lang="en-GB" smtClean="0"/>
              <a:t>15/03/2012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F1DD4-735F-4E2F-8747-7D0708A27A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Greece, </a:t>
            </a:r>
            <a:r>
              <a:rPr lang="en-GB" smtClean="0"/>
              <a:t>the Speculators </a:t>
            </a:r>
            <a:r>
              <a:rPr lang="en-GB" dirty="0" smtClean="0"/>
              <a:t>and </a:t>
            </a:r>
            <a:r>
              <a:rPr lang="en-GB" smtClean="0"/>
              <a:t>the Regulators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 W. Marsh</a:t>
            </a:r>
          </a:p>
          <a:p>
            <a:r>
              <a:rPr lang="en-GB" dirty="0" smtClean="0"/>
              <a:t>Professor of Finance</a:t>
            </a:r>
          </a:p>
          <a:p>
            <a:r>
              <a:rPr lang="en-GB" dirty="0" smtClean="0"/>
              <a:t>Cass Business School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OCA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So if Greece wasn’t quite ready to join the Euro club, by joining it Greece would soon be much more suitable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The only problem was, Greece didn’t become more suitable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And it had one weakness where pressure could be built…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Debt Crisis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Fixed exchange rates are prone to speculative attack</a:t>
            </a:r>
          </a:p>
          <a:p>
            <a:pPr>
              <a:buNone/>
            </a:pPr>
            <a:r>
              <a:rPr lang="en-GB" dirty="0" smtClean="0"/>
              <a:t>Currency unions mean no exchange rate, so no place for speculators to attack…</a:t>
            </a:r>
          </a:p>
          <a:p>
            <a:pPr>
              <a:buNone/>
            </a:pPr>
            <a:r>
              <a:rPr lang="en-GB" dirty="0" smtClean="0"/>
              <a:t>…unless the weak country is dependent on another financial market</a:t>
            </a:r>
          </a:p>
          <a:p>
            <a:pPr>
              <a:buNone/>
            </a:pPr>
            <a:r>
              <a:rPr lang="en-GB" dirty="0" smtClean="0"/>
              <a:t>The debt market let the speculators attack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Responses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Ban short sellers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Kill the Credit Default Swap market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Introduce a Tobin Tax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Jackals, Hyenas and Vampire Squids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Only academics seem to like short sellers:</a:t>
            </a:r>
          </a:p>
          <a:p>
            <a:pPr>
              <a:buNone/>
            </a:pPr>
            <a:r>
              <a:rPr lang="en-GB" dirty="0" smtClean="0"/>
              <a:t>	They make markets liquid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They stop bubbles from happening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They are smarter than most other traders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knee jerk reaction to ban short sellers during 2007/08 banking crisis made markets worse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Kill the Messenger</a:t>
            </a:r>
            <a:endParaRPr lang="en-GB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870811" cy="455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Tobin Taxes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Bad idea if you want to make markets more efficient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But they are a good and politically popular way of taxing financial institutions 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dirty="0" smtClean="0"/>
              <a:t>Who will then pass these costs back onto us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Choosing an exchange rate regime sensibly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Choosing an exchange rate regime badly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 good, old fashioned debt crisis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Inappropriate financial policy responses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regimes</a:t>
            </a: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3212976"/>
            <a:ext cx="7848872" cy="0"/>
          </a:xfrm>
          <a:prstGeom prst="line">
            <a:avLst/>
          </a:prstGeom>
          <a:ln w="25400" cap="flat">
            <a:headEnd type="oval" w="lg" len="med"/>
            <a:tailEnd type="oval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5536" y="2348880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Free	Managed		Target		Fixed	Currency		Single</a:t>
            </a:r>
          </a:p>
          <a:p>
            <a:r>
              <a:rPr lang="en-GB" dirty="0" smtClean="0"/>
              <a:t>Float	</a:t>
            </a:r>
            <a:r>
              <a:rPr lang="en-GB" dirty="0" err="1" smtClean="0"/>
              <a:t>Float</a:t>
            </a:r>
            <a:r>
              <a:rPr lang="en-GB" dirty="0" smtClean="0"/>
              <a:t>		Zone		Peg	Board		Currency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573016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£/$	CHF/€		China?			HK$		</a:t>
            </a:r>
            <a:r>
              <a:rPr lang="en-GB" dirty="0" err="1" smtClean="0"/>
              <a:t>Euroarea</a:t>
            </a:r>
            <a:endParaRPr lang="en-GB" dirty="0" smtClean="0"/>
          </a:p>
          <a:p>
            <a:r>
              <a:rPr lang="en-GB" dirty="0" smtClean="0"/>
              <a:t>$/€</a:t>
            </a:r>
            <a:r>
              <a:rPr lang="en-GB" dirty="0"/>
              <a:t>	</a:t>
            </a:r>
            <a:r>
              <a:rPr lang="en-GB" dirty="0" smtClean="0"/>
              <a:t>JPY/€		ERM					Eng &amp; Scot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Fixed versus Floating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Fixed regimes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Provide a nominal anchor for monetary policy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Facilitate trade and investment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Avoid speculative bubbles/mispricing</a:t>
            </a:r>
          </a:p>
          <a:p>
            <a:pPr marL="514350" indent="-514350">
              <a:buNone/>
            </a:pPr>
            <a:r>
              <a:rPr lang="en-GB" dirty="0" smtClean="0"/>
              <a:t>Floating regimes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Allow policy independence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Are an extra adjustment tool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Avoid speculative attacks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Currency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An OCA </a:t>
            </a:r>
            <a:r>
              <a:rPr lang="en-GB" dirty="0"/>
              <a:t>can be defined as </a:t>
            </a:r>
            <a:endParaRPr lang="en-GB" dirty="0" smtClean="0"/>
          </a:p>
          <a:p>
            <a:pPr>
              <a:buNone/>
            </a:pPr>
            <a:r>
              <a:rPr lang="en-GB" b="1" i="1" dirty="0"/>
              <a:t>	</a:t>
            </a:r>
            <a:r>
              <a:rPr lang="en-GB" b="1" i="1" dirty="0" smtClean="0"/>
              <a:t>“a </a:t>
            </a:r>
            <a:r>
              <a:rPr lang="en-GB" b="1" i="1" dirty="0"/>
              <a:t>region that is neither so small </a:t>
            </a:r>
            <a:r>
              <a:rPr lang="en-GB" b="1" i="1" dirty="0" smtClean="0"/>
              <a:t>that </a:t>
            </a:r>
            <a:r>
              <a:rPr lang="en-GB" b="1" i="1" dirty="0"/>
              <a:t>it would be better off </a:t>
            </a:r>
            <a:r>
              <a:rPr lang="en-GB" b="1" i="1" dirty="0" smtClean="0"/>
              <a:t>fixing to (or adopting) the currency of </a:t>
            </a:r>
            <a:r>
              <a:rPr lang="en-GB" b="1" i="1" dirty="0"/>
              <a:t>a </a:t>
            </a:r>
            <a:r>
              <a:rPr lang="en-GB" b="1" i="1" dirty="0" smtClean="0"/>
              <a:t>neighbour</a:t>
            </a:r>
            <a:r>
              <a:rPr lang="en-GB" b="1" i="1" dirty="0"/>
              <a:t>, nor so large that it would be better off splitting into sub-regions with different currencies</a:t>
            </a:r>
            <a:r>
              <a:rPr lang="en-GB" b="1" i="1" dirty="0" smtClean="0"/>
              <a:t>.”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Currency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A country should consider fixing if: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It trades internationally a lot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It will not suffer by losing monetary independence</a:t>
            </a:r>
          </a:p>
          <a:p>
            <a:pPr marL="514350" indent="-514350">
              <a:buNone/>
            </a:pPr>
            <a:r>
              <a:rPr lang="en-GB" dirty="0" smtClean="0"/>
              <a:t>Key requirements: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There is a single country it mainly trades with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The two countries face similar shocks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 smtClean="0"/>
              <a:t>Other adjustment mechanisms exist (labour mobility or fiscal transfers)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Optimal Currency Area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 1990s and early 2000s, it was not obvious that Greece or other peripheral European countries were inside the optimal currency area centred on France and Germany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The decision to let Greece in was influenced by the research of two leading academics…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OCA Approach</a:t>
            </a:r>
            <a:endParaRPr lang="en-GB" dirty="0"/>
          </a:p>
        </p:txBody>
      </p:sp>
      <p:sp>
        <p:nvSpPr>
          <p:cNvPr id="1026" name="AutoShape 2" descr="http://www.hks.harvard.edu/fs/jfrankel/images/photos/Jeff%20frankel%20pro%20photo.jpg"/>
          <p:cNvSpPr>
            <a:spLocks noChangeAspect="1" noChangeArrowheads="1"/>
          </p:cNvSpPr>
          <p:nvPr/>
        </p:nvSpPr>
        <p:spPr bwMode="auto">
          <a:xfrm>
            <a:off x="63500" y="-136525"/>
            <a:ext cx="3228975" cy="47339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3228975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700808"/>
            <a:ext cx="3384376" cy="4777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OCA Approach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dirty="0" smtClean="0"/>
              <a:t>Change the exchange rate regime and you change the economy’s behaviour:</a:t>
            </a:r>
          </a:p>
          <a:p>
            <a:pPr lvl="1">
              <a:buNone/>
            </a:pPr>
            <a:r>
              <a:rPr lang="en-GB" dirty="0" smtClean="0"/>
              <a:t>You will trade more with a partner country if you fix your exchange rate against it</a:t>
            </a:r>
          </a:p>
          <a:p>
            <a:pPr lvl="2">
              <a:buNone/>
            </a:pPr>
            <a:r>
              <a:rPr lang="en-GB" dirty="0" smtClean="0"/>
              <a:t>Crucially, while fixing the exchange rate increases trade, entering a currency union </a:t>
            </a:r>
            <a:r>
              <a:rPr lang="en-GB" i="1" dirty="0" smtClean="0"/>
              <a:t>triples</a:t>
            </a:r>
            <a:r>
              <a:rPr lang="en-GB" dirty="0" smtClean="0"/>
              <a:t> trade</a:t>
            </a:r>
          </a:p>
          <a:p>
            <a:pPr lvl="1">
              <a:buNone/>
            </a:pPr>
            <a:r>
              <a:rPr lang="en-GB" dirty="0" smtClean="0"/>
              <a:t>If you trade more with a country, your business cycle will converge with their business cycle</a:t>
            </a:r>
          </a:p>
          <a:p>
            <a:pPr>
              <a:buNone/>
            </a:pPr>
            <a:endParaRPr lang="en-GB" i="1" dirty="0" smtClean="0"/>
          </a:p>
          <a:p>
            <a:pPr>
              <a:buNone/>
            </a:pPr>
            <a:r>
              <a:rPr lang="en-GB" i="1" dirty="0" smtClean="0"/>
              <a:t>Even if you are not an OCA </a:t>
            </a:r>
            <a:r>
              <a:rPr lang="en-GB" dirty="0" smtClean="0"/>
              <a:t>ex ante</a:t>
            </a:r>
            <a:r>
              <a:rPr lang="en-GB" i="1" dirty="0" smtClean="0"/>
              <a:t> you can become one </a:t>
            </a:r>
            <a:r>
              <a:rPr lang="en-GB" dirty="0" smtClean="0"/>
              <a:t>ex post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422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Greece, the Speculators and the Regulators</vt:lpstr>
      <vt:lpstr>Slide 2</vt:lpstr>
      <vt:lpstr>Alternative regimes</vt:lpstr>
      <vt:lpstr>Fixed versus Floating</vt:lpstr>
      <vt:lpstr>Optimal Currency Area</vt:lpstr>
      <vt:lpstr>Optimal Currency Area</vt:lpstr>
      <vt:lpstr>Optimal Currency Area</vt:lpstr>
      <vt:lpstr>New OCA Approach</vt:lpstr>
      <vt:lpstr>New OCA Approach</vt:lpstr>
      <vt:lpstr>New OCA Approach</vt:lpstr>
      <vt:lpstr>Classical Debt Crisis</vt:lpstr>
      <vt:lpstr>Policy Responses</vt:lpstr>
      <vt:lpstr>Jackals, Hyenas and Vampire Squids</vt:lpstr>
      <vt:lpstr>Kill the Messenger</vt:lpstr>
      <vt:lpstr>Tobin Taxes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Greece</dc:title>
  <dc:creator>Ian</dc:creator>
  <cp:lastModifiedBy>Ian</cp:lastModifiedBy>
  <cp:revision>9</cp:revision>
  <dcterms:created xsi:type="dcterms:W3CDTF">2012-03-15T09:03:19Z</dcterms:created>
  <dcterms:modified xsi:type="dcterms:W3CDTF">2012-03-15T10:26:01Z</dcterms:modified>
</cp:coreProperties>
</file>